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/>
    <p:restoredTop sz="94630"/>
  </p:normalViewPr>
  <p:slideViewPr>
    <p:cSldViewPr snapToGrid="0" snapToObjects="1">
      <p:cViewPr varScale="1">
        <p:scale>
          <a:sx n="84" d="100"/>
          <a:sy n="84" d="100"/>
        </p:scale>
        <p:origin x="18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5570B-13FD-1E44-8F5F-1DD4B0F09D43}" type="datetimeFigureOut">
              <a:rPr lang="en-US" smtClean="0"/>
              <a:t>7/31/18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6B4C5-FF8A-844D-93EE-35AE90B45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34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7/31/18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7/31/18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5846" y="1964267"/>
            <a:ext cx="9744280" cy="2421464"/>
          </a:xfrm>
        </p:spPr>
        <p:txBody>
          <a:bodyPr/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Development of relativity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Jaahnavi and </a:t>
            </a:r>
            <a:r>
              <a:rPr lang="en-US" dirty="0" err="1" smtClean="0"/>
              <a:t>Nic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170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9080" y="914400"/>
            <a:ext cx="3060068" cy="4770120"/>
          </a:xfrm>
        </p:spPr>
        <p:txBody>
          <a:bodyPr/>
          <a:lstStyle/>
          <a:p>
            <a:r>
              <a:rPr lang="en-US" dirty="0" smtClean="0"/>
              <a:t>Galilean Universe</a:t>
            </a:r>
          </a:p>
          <a:p>
            <a:r>
              <a:rPr lang="en-US" dirty="0" smtClean="0"/>
              <a:t>- heliocentrism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584" y="533400"/>
            <a:ext cx="5280976" cy="578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6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609600"/>
            <a:ext cx="5147730" cy="1641987"/>
          </a:xfrm>
        </p:spPr>
        <p:txBody>
          <a:bodyPr>
            <a:normAutofit/>
          </a:bodyPr>
          <a:lstStyle/>
          <a:p>
            <a:r>
              <a:rPr lang="en-US" dirty="0"/>
              <a:t>Galileo’s principle of relativity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2251587"/>
            <a:ext cx="5147730" cy="3637935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</a:pPr>
            <a:r>
              <a:rPr lang="en-AU" sz="1700" dirty="0"/>
              <a:t>you cannot tell if you are moving or not without looking outside your frame of reference</a:t>
            </a:r>
          </a:p>
          <a:p>
            <a:pPr lvl="0">
              <a:lnSpc>
                <a:spcPct val="90000"/>
              </a:lnSpc>
            </a:pPr>
            <a:r>
              <a:rPr lang="en-AU" sz="1700" dirty="0"/>
              <a:t>There is no meaning to the motion of an object, without reference to its movement relative to anther object. </a:t>
            </a:r>
            <a:endParaRPr lang="en-GB" sz="1700" dirty="0"/>
          </a:p>
          <a:p>
            <a:pPr lvl="0">
              <a:lnSpc>
                <a:spcPct val="90000"/>
              </a:lnSpc>
            </a:pPr>
            <a:r>
              <a:rPr lang="en-AU" sz="1700" dirty="0"/>
              <a:t>Consequence: Velocity is only </a:t>
            </a:r>
            <a:r>
              <a:rPr lang="en-AU" sz="1700" b="1" dirty="0"/>
              <a:t>relative</a:t>
            </a:r>
            <a:r>
              <a:rPr lang="en-AU" sz="1700" dirty="0"/>
              <a:t>, can only be measured in reference to another object. </a:t>
            </a:r>
          </a:p>
          <a:p>
            <a:pPr lvl="0">
              <a:lnSpc>
                <a:spcPct val="90000"/>
              </a:lnSpc>
            </a:pPr>
            <a:r>
              <a:rPr lang="en-AU" sz="1700" dirty="0"/>
              <a:t>natural state of objects is not at rest but in a state of uniform motions.</a:t>
            </a:r>
            <a:endParaRPr lang="en-GB" sz="1700" dirty="0"/>
          </a:p>
          <a:p>
            <a:pPr lvl="0">
              <a:lnSpc>
                <a:spcPct val="90000"/>
              </a:lnSpc>
            </a:pPr>
            <a:r>
              <a:rPr lang="en-AU" sz="1700" dirty="0"/>
              <a:t>change in velocity will be identical, whether measures from a stationary frame of reference or non-zero inertial frame of reference</a:t>
            </a:r>
            <a:endParaRPr lang="en-GB" sz="1700" dirty="0"/>
          </a:p>
          <a:p>
            <a:pPr>
              <a:lnSpc>
                <a:spcPct val="90000"/>
              </a:lnSpc>
            </a:pPr>
            <a:endParaRPr lang="en-US" sz="1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50" y="1671042"/>
            <a:ext cx="5447070" cy="4074438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0402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AF6706C-CF07-43A1-BCC4-CBA5D33820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9C946AC-2072-4946-A2B8-39F09D0944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748C8C8-F348-4D00-852A-26DD9EBCC2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55"/>
          <a:stretch/>
        </p:blipFill>
        <p:spPr>
          <a:xfrm>
            <a:off x="0" y="0"/>
            <a:ext cx="6026763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348" y="2220516"/>
            <a:ext cx="4513792" cy="28193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0" algn="r">
              <a:lnSpc>
                <a:spcPct val="90000"/>
              </a:lnSpc>
            </a:pPr>
            <a:r>
              <a:rPr lang="en-US" sz="2300" b="1" cap="all" dirty="0" smtClean="0">
                <a:solidFill>
                  <a:srgbClr val="FFFFFF"/>
                </a:solidFill>
              </a:rPr>
              <a:t>summary</a:t>
            </a:r>
            <a:r>
              <a:rPr lang="en-US" sz="2300" cap="all" dirty="0">
                <a:solidFill>
                  <a:srgbClr val="FFFFFF"/>
                </a:solidFill>
              </a:rPr>
              <a:t>: he proposed that there </a:t>
            </a:r>
            <a:r>
              <a:rPr lang="en-US" sz="2300" cap="all" dirty="0" smtClean="0">
                <a:solidFill>
                  <a:srgbClr val="FFFFFF"/>
                </a:solidFill>
              </a:rPr>
              <a:t>was no </a:t>
            </a:r>
            <a:r>
              <a:rPr lang="en-US" sz="2300" cap="all" dirty="0">
                <a:solidFill>
                  <a:srgbClr val="FFFFFF"/>
                </a:solidFill>
              </a:rPr>
              <a:t>absolute frame of reference (one which is absolutely stationary) and developed sets of equations to describe both linear and projectile motions.</a:t>
            </a:r>
            <a:br>
              <a:rPr lang="en-US" sz="2300" cap="all" dirty="0">
                <a:solidFill>
                  <a:srgbClr val="FFFFFF"/>
                </a:solidFill>
              </a:rPr>
            </a:br>
            <a:endParaRPr lang="en-US" sz="2300" cap="all" dirty="0">
              <a:solidFill>
                <a:srgbClr val="FFFFFF"/>
              </a:solidFill>
            </a:endParaRPr>
          </a:p>
        </p:txBody>
      </p:sp>
      <p:sp useBgFill="1">
        <p:nvSpPr>
          <p:cNvPr id="16" name="Freeform 5">
            <a:extLst>
              <a:ext uri="{FF2B5EF4-FFF2-40B4-BE49-F238E27FC236}">
                <a16:creationId xmlns:a16="http://schemas.microsoft.com/office/drawing/2014/main" xmlns="" id="{559FD8B5-8CC4-4CFE-BD2A-1216B1F2C3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xmlns="" id="{9ECF13F4-3D2A-4F2E-9BBD-3038670D21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1603" y="104899"/>
            <a:ext cx="6896713" cy="6005491"/>
          </a:xfrm>
          <a:custGeom>
            <a:avLst/>
            <a:gdLst>
              <a:gd name="connsiteX0" fmla="*/ 3912717 w 6896713"/>
              <a:gd name="connsiteY0" fmla="*/ 0 h 6005491"/>
              <a:gd name="connsiteX1" fmla="*/ 6679426 w 6896713"/>
              <a:gd name="connsiteY1" fmla="*/ 1146008 h 6005491"/>
              <a:gd name="connsiteX2" fmla="*/ 6896713 w 6896713"/>
              <a:gd name="connsiteY2" fmla="*/ 1385085 h 6005491"/>
              <a:gd name="connsiteX3" fmla="*/ 6896713 w 6896713"/>
              <a:gd name="connsiteY3" fmla="*/ 1431256 h 6005491"/>
              <a:gd name="connsiteX4" fmla="*/ 6657442 w 6896713"/>
              <a:gd name="connsiteY4" fmla="*/ 1167992 h 6005491"/>
              <a:gd name="connsiteX5" fmla="*/ 3912717 w 6896713"/>
              <a:gd name="connsiteY5" fmla="*/ 31089 h 6005491"/>
              <a:gd name="connsiteX6" fmla="*/ 31089 w 6896713"/>
              <a:gd name="connsiteY6" fmla="*/ 3912717 h 6005491"/>
              <a:gd name="connsiteX7" fmla="*/ 593046 w 6896713"/>
              <a:gd name="connsiteY7" fmla="*/ 5925483 h 6005491"/>
              <a:gd name="connsiteX8" fmla="*/ 633874 w 6896713"/>
              <a:gd name="connsiteY8" fmla="*/ 5989169 h 6005491"/>
              <a:gd name="connsiteX9" fmla="*/ 607415 w 6896713"/>
              <a:gd name="connsiteY9" fmla="*/ 6005491 h 6005491"/>
              <a:gd name="connsiteX10" fmla="*/ 566458 w 6896713"/>
              <a:gd name="connsiteY10" fmla="*/ 5941603 h 6005491"/>
              <a:gd name="connsiteX11" fmla="*/ 0 w 6896713"/>
              <a:gd name="connsiteY11" fmla="*/ 3912717 h 6005491"/>
              <a:gd name="connsiteX12" fmla="*/ 3912717 w 6896713"/>
              <a:gd name="connsiteY12" fmla="*/ 0 h 600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6713" h="6005491">
                <a:moveTo>
                  <a:pt x="3912717" y="0"/>
                </a:moveTo>
                <a:cubicBezTo>
                  <a:pt x="4993184" y="0"/>
                  <a:pt x="5971363" y="437946"/>
                  <a:pt x="6679426" y="1146008"/>
                </a:cubicBezTo>
                <a:lnTo>
                  <a:pt x="6896713" y="1385085"/>
                </a:lnTo>
                <a:lnTo>
                  <a:pt x="6896713" y="1431256"/>
                </a:lnTo>
                <a:lnTo>
                  <a:pt x="6657442" y="1167992"/>
                </a:lnTo>
                <a:cubicBezTo>
                  <a:pt x="5955006" y="465555"/>
                  <a:pt x="4984599" y="31089"/>
                  <a:pt x="3912717" y="31089"/>
                </a:cubicBezTo>
                <a:cubicBezTo>
                  <a:pt x="1768953" y="31089"/>
                  <a:pt x="31089" y="1768953"/>
                  <a:pt x="31089" y="3912717"/>
                </a:cubicBezTo>
                <a:cubicBezTo>
                  <a:pt x="31089" y="4649636"/>
                  <a:pt x="236442" y="5338592"/>
                  <a:pt x="593046" y="5925483"/>
                </a:cubicBezTo>
                <a:lnTo>
                  <a:pt x="633874" y="5989169"/>
                </a:lnTo>
                <a:lnTo>
                  <a:pt x="607415" y="6005491"/>
                </a:lnTo>
                <a:lnTo>
                  <a:pt x="566458" y="5941603"/>
                </a:lnTo>
                <a:cubicBezTo>
                  <a:pt x="206998" y="5350013"/>
                  <a:pt x="0" y="4655538"/>
                  <a:pt x="0" y="3912717"/>
                </a:cubicBezTo>
                <a:cubicBezTo>
                  <a:pt x="0" y="1751783"/>
                  <a:pt x="1751783" y="0"/>
                  <a:pt x="3912717" y="0"/>
                </a:cubicBezTo>
                <a:close/>
              </a:path>
            </a:pathLst>
          </a:cu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19660E16-DCC0-4B6C-8E84-4C29258005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16018" y="331504"/>
            <a:ext cx="6675982" cy="5235326"/>
            <a:chOff x="5516018" y="331504"/>
            <a:chExt cx="6675982" cy="5235326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29130F79-611E-4458-B53E-36A2572171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66830" y="3315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2EA78691-46E9-469A-921B-9D16933EE1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" flipH="1">
              <a:off x="9408861" y="3383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CA4AA196-3090-4283-ADF0-893F810858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" flipH="1">
              <a:off x="9551700" y="34763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1FD33794-9D71-4B08-AE11-8B589EFBA2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60000" flipH="1">
              <a:off x="9688748" y="36808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38AFBF0E-867E-4181-93DF-9A13F334B0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540000" flipH="1">
              <a:off x="9824866" y="38922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C7EA8258-0459-4037-BABC-B1A0A5D705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660000" flipH="1">
              <a:off x="9966867" y="41754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E8BB355F-363A-4046-90AF-3DDB7AA184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780000" flipH="1">
              <a:off x="10104425" y="4458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A9334308-B9EC-41CF-8B6C-23FB134BA5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900000" flipH="1">
              <a:off x="10240513" y="47948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30781133-0656-4918-BE6A-703C148ED9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080000" flipH="1">
              <a:off x="10373882" y="52435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6B4F93AD-8044-447B-8CAC-8A069716034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0" flipH="1">
              <a:off x="10505632" y="570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EAA78689-5B7A-4420-A3DC-0EA0815835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320000" flipH="1">
              <a:off x="10637382" y="62134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F09CC934-4D78-4334-8B7F-4D0C13D6C9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440000" flipH="1">
              <a:off x="10760965" y="69043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068DA411-6F43-42CF-8A08-B2871E3822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" flipH="1">
              <a:off x="10888991" y="755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3417563A-04A5-4952-AA6D-E503558C54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740000" flipH="1">
              <a:off x="11010193" y="81974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4A41B232-E630-4AC7-9A97-763529D705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860000" flipH="1">
              <a:off x="11129014" y="89566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7EABA1A2-F7BA-4FB5-AD0A-A4DBBCF6F7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980000" flipH="1">
              <a:off x="11249872" y="968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7EA99E51-908F-4D65-AC2B-A8E75A1FE4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160000" flipH="1">
              <a:off x="11366875" y="10480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5F2D126B-7D1C-4D2C-97D5-2D8C686B78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280000" flipH="1">
              <a:off x="11474058" y="11315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74B20164-1C4E-4FA3-A2E5-389E740773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0" flipH="1">
              <a:off x="11583303" y="122179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C54E7AD9-228F-47CD-A598-CB579B489A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520000" flipH="1">
              <a:off x="11685344" y="132177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D7D2B81A-6082-4668-8AA7-F2757C8EC2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700000" flipH="1">
              <a:off x="11787704" y="14176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1469BD5F-3BFE-4BA0-A24F-7F80A73B82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820000" flipH="1">
              <a:off x="11880859" y="15179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224D532A-F49F-4BB9-AAA6-8B2B89CB6F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940000" flipH="1">
              <a:off x="11969252" y="162743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EB2224AE-40A4-483D-991E-9490A01B76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060000" flipH="1">
              <a:off x="12062016" y="173601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DD3DE117-F3FA-4657-B4A7-40DE41238F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074680" y="1910249"/>
              <a:ext cx="117320" cy="82912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D85EA1EB-1126-463C-AD87-4FB126C6FF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149943" y="2083594"/>
              <a:ext cx="39676" cy="21436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90336723-7646-4B25-9EE9-519CC83342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" flipH="1">
              <a:off x="9127990" y="33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652B6D8B-5579-4262-9376-B702382B0E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" flipH="1">
              <a:off x="8987576" y="33663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B07893BD-D1AE-48C1-91A9-D478793762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" flipH="1">
              <a:off x="8844859" y="35117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0C6FEEA5-8E66-4C31-92AD-01305FF488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" flipH="1">
              <a:off x="8706904" y="3657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D3E18335-591C-4354-9390-DD371BB3F9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20000" flipH="1">
              <a:off x="8568008" y="3878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151098D0-C2B4-4D61-92D5-C81DDBDA22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840000" flipH="1">
              <a:off x="8429112" y="4100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3EACD9C3-3E01-47CF-BC68-BDAE22E30B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960000" flipH="1">
              <a:off x="8294968" y="4462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80A5C950-6480-44E0-9D50-F193147D55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080000" flipH="1">
              <a:off x="8160824" y="48237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C68F1BDE-24EB-4308-AB69-F353C8598B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260000" flipH="1">
              <a:off x="8027689" y="53184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D83E12EF-845B-41E6-BA82-F6CD46C0FE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380000" flipH="1">
              <a:off x="7894554" y="58132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E646EE72-4D70-46B4-B655-74722AAC2A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500000" flipH="1">
              <a:off x="7761419" y="63079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72BB073B-89FD-4B47-814B-A8EE7A1EE1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620000" flipH="1">
              <a:off x="7636645" y="6898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EEE25488-63A9-43E5-A03F-2E628C3B21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0" flipH="1">
              <a:off x="7511871" y="75119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2BE7FDEE-BD70-4D8F-B5CE-4D03F1D00E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920000" flipH="1">
              <a:off x="7387899" y="81977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3039673A-8522-4BFC-B8B2-7F2FEAED41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040000" flipH="1">
              <a:off x="7268530" y="8931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47AB08C4-AF01-4D1D-90EA-A4113CFF99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160000" flipH="1">
              <a:off x="7152030" y="9765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FC8E7B06-FF45-4365-9DF4-E8E315A5B3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340000" flipH="1">
              <a:off x="7041695" y="10600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08F00765-F5EC-427C-A7A1-CDFA0406F2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460000" flipH="1">
              <a:off x="6931360" y="114346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2FE1EF8A-C81D-4879-9142-3697CA0BCB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580000" flipH="1">
              <a:off x="6819070" y="123586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D80C0B62-6F07-4DD2-B308-F3C29F2944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700000" flipH="1">
              <a:off x="6721359" y="133274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E9C7C8CB-2D13-4138-B3C1-B78EC19B59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880000" flipH="1">
              <a:off x="6617467" y="1429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8EB1BC7E-04BC-423C-843D-7C149C25A1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0" flipH="1">
              <a:off x="6520032" y="15272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xmlns="" id="{A8BA62C3-B17C-4AD0-B585-1C42ED7456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120000" flipH="1">
              <a:off x="6429579" y="16416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1B6F8BD1-22F9-4EE2-93C7-F859F3B990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240000" flipH="1">
              <a:off x="6340532" y="1750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xmlns="" id="{B173F2AA-33AE-4A43-AFA9-50C60D6F68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420000" flipH="1">
              <a:off x="6261757" y="18601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16339DB1-5BB0-42C5-B12D-7555AD403D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540000" flipH="1">
              <a:off x="6184144" y="19796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xmlns="" id="{1413BF1A-CE02-41EB-8977-EBE39AE0DA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660000" flipH="1">
              <a:off x="6106531" y="20990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xmlns="" id="{7899680C-3DC7-4B71-8D34-7EE8306FEC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780000" flipH="1">
              <a:off x="6043206" y="222255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xmlns="" id="{13B57EA5-419A-4EE0-BB93-356B12F6D0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960000" flipH="1">
              <a:off x="5978913" y="234430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xmlns="" id="{37A79B15-73B1-417F-A985-25FBC893F7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080000" flipH="1">
              <a:off x="5912438" y="24706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xmlns="" id="{566DE9DC-92E2-44D8-B7D0-D1295DD8F0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0" flipH="1">
              <a:off x="5858875" y="260092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xmlns="" id="{A9A1F3CD-685D-4541-8715-91E39B1E23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320000" flipH="1">
              <a:off x="5808182" y="273404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xmlns="" id="{C63E90F9-BD80-4805-A68E-CA56D52496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500000" flipH="1">
              <a:off x="5773263" y="28668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xmlns="" id="{1014402D-979B-4D18-9E85-4D8F6C986F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620000" flipH="1">
              <a:off x="5735963" y="300206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xmlns="" id="{2A04AE49-4B0B-4908-B1DB-480F568D28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740000" flipH="1">
              <a:off x="5700105" y="31389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xmlns="" id="{3293E6AC-4EF0-4B88-AC7E-BCB112010B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860000" flipH="1">
              <a:off x="5665939" y="327548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xmlns="" id="{6344B49D-AFCD-4426-AC08-F3128282C3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040000" flipH="1">
              <a:off x="5644476" y="341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xmlns="" id="{83B776AB-0884-47E4-AC8D-69A19A6103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160000" flipH="1">
              <a:off x="5626530" y="3554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xmlns="" id="{01EC5397-87DB-4803-855B-44DFE9BBB8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280000" flipH="1">
              <a:off x="5616429" y="36918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xmlns="" id="{18EF0075-59DA-4C16-BF01-C65EE2DDD8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0" flipH="1">
              <a:off x="5611319" y="38353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xmlns="" id="{9ABF3642-CC62-4EA5-8A59-1AFF97A560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580000" flipH="1">
              <a:off x="5608540" y="397572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xmlns="" id="{F7715913-AE6D-4FFC-A6EC-E7EE027D27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700000" flipH="1">
              <a:off x="5605761" y="41160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xmlns="" id="{46B78CB6-17D0-445E-A523-FD18D3BE29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820000" flipH="1">
              <a:off x="5624195" y="425421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xmlns="" id="{783E7655-41DA-4DFA-9DEC-FD37064F0A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940000" flipH="1">
              <a:off x="5642629" y="43923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xmlns="" id="{5E953697-F897-4DE0-B735-80C721129E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120000" flipH="1">
              <a:off x="5654818" y="45363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xmlns="" id="{7C7CED19-0566-4D81-A59A-5A3561F1B7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240000" flipH="1">
              <a:off x="5684446" y="467136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xmlns="" id="{CE247A59-B18F-4331-BC8D-07C3DA5E8E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360000" flipH="1">
              <a:off x="5714074" y="48087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xmlns="" id="{F21C3132-6A07-4EB5-A00C-2176067CB1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480000" flipH="1">
              <a:off x="5748464" y="49484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xmlns="" id="{4067D677-3FA9-4187-B1CA-F6298A917C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660000" flipH="1">
              <a:off x="5792091" y="507760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xmlns="" id="{82E9FC80-B3E8-47CE-862C-9F6E9E598A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780000" flipH="1">
              <a:off x="5847441" y="52112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xmlns="" id="{2D383F3C-A57C-472A-9E05-CCD8A4F8E5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900000" flipH="1">
              <a:off x="5900410" y="53424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xmlns="" id="{E534D376-6ABA-4DF9-BBEA-EB5A8818043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020000" flipH="1">
              <a:off x="5955760" y="547369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4594" y="1731777"/>
            <a:ext cx="3627724" cy="460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2009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of </a:t>
            </a:r>
            <a:r>
              <a:rPr lang="en-US" dirty="0" err="1" smtClean="0"/>
              <a:t>maxwell’s</a:t>
            </a:r>
            <a:r>
              <a:rPr lang="en-US" dirty="0" smtClean="0"/>
              <a:t>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3923453"/>
          </a:xfrm>
        </p:spPr>
        <p:txBody>
          <a:bodyPr/>
          <a:lstStyle/>
          <a:p>
            <a:r>
              <a:rPr lang="en-US" sz="2400" dirty="0"/>
              <a:t>With these four equations, Maxwell predicted that waves should exist in the electromagnetic field. </a:t>
            </a:r>
          </a:p>
          <a:p>
            <a:r>
              <a:rPr lang="en-US" sz="2400" dirty="0"/>
              <a:t>Maxwell declared that light itself is an electromagnetic wave. </a:t>
            </a:r>
          </a:p>
          <a:p>
            <a:r>
              <a:rPr lang="en-US" sz="2400" dirty="0"/>
              <a:t>There is an entire spectrum of these electromagnetic waves. They differed only in frequency and wavelength. </a:t>
            </a:r>
          </a:p>
          <a:p>
            <a:r>
              <a:rPr lang="en-US" sz="2400" dirty="0"/>
              <a:t>These electromagnetic waves are capable of transmitting energy from one place to another, even through the vacuum of space.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200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Aether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theory of ethereal medium described an </a:t>
            </a:r>
            <a:r>
              <a:rPr lang="en-US" dirty="0" err="1"/>
              <a:t>aether</a:t>
            </a:r>
            <a:r>
              <a:rPr lang="en-US" dirty="0"/>
              <a:t> as a space-filling substance or field, thought to be necessary as a transmission medium for the propagation of electromagnetic or gravitational forces.</a:t>
            </a:r>
          </a:p>
          <a:p>
            <a:r>
              <a:rPr lang="en-US" u="sng" dirty="0"/>
              <a:t>Properties:</a:t>
            </a:r>
            <a:endParaRPr lang="en-US" dirty="0"/>
          </a:p>
          <a:p>
            <a:r>
              <a:rPr lang="en-US" dirty="0"/>
              <a:t>Perfectly Transparent</a:t>
            </a:r>
          </a:p>
          <a:p>
            <a:r>
              <a:rPr lang="en-US" dirty="0"/>
              <a:t>Permeated all matter.</a:t>
            </a:r>
          </a:p>
          <a:p>
            <a:r>
              <a:rPr lang="en-US" dirty="0"/>
              <a:t>Filled all of space.</a:t>
            </a:r>
          </a:p>
          <a:p>
            <a:r>
              <a:rPr lang="en-US" dirty="0"/>
              <a:t>Low to no density.</a:t>
            </a:r>
          </a:p>
          <a:p>
            <a:r>
              <a:rPr lang="en-US" dirty="0"/>
              <a:t>Low to no mass.</a:t>
            </a:r>
          </a:p>
          <a:p>
            <a:r>
              <a:rPr lang="en-US" dirty="0"/>
              <a:t>Rigid and/or elastic to support these high velocity waves.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072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was it needed?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121573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The theory of the </a:t>
            </a:r>
            <a:r>
              <a:rPr lang="en-US" sz="2400" dirty="0" err="1"/>
              <a:t>aether</a:t>
            </a:r>
            <a:r>
              <a:rPr lang="en-US" sz="2400" dirty="0"/>
              <a:t> was needed for several reasons: </a:t>
            </a:r>
          </a:p>
          <a:p>
            <a:pPr lvl="1"/>
            <a:r>
              <a:rPr lang="en-US" sz="2400" dirty="0"/>
              <a:t>The Philosophically it has always been difficult to define absolute and total nothingness. </a:t>
            </a:r>
          </a:p>
          <a:p>
            <a:pPr lvl="1"/>
            <a:r>
              <a:rPr lang="en-US" sz="2400" dirty="0"/>
              <a:t>During the Scientific age there arose the demand for a suitable medium for the propagation of light (</a:t>
            </a:r>
            <a:r>
              <a:rPr lang="en-US" sz="2400" i="1" dirty="0" err="1"/>
              <a:t>luminiferous</a:t>
            </a:r>
            <a:r>
              <a:rPr lang="en-US" sz="2400" i="1" dirty="0"/>
              <a:t> </a:t>
            </a:r>
            <a:r>
              <a:rPr lang="en-US" sz="2400" i="1" dirty="0" err="1"/>
              <a:t>aether</a:t>
            </a:r>
            <a:r>
              <a:rPr lang="en-US" sz="2400" dirty="0"/>
              <a:t>). </a:t>
            </a:r>
          </a:p>
          <a:p>
            <a:pPr lvl="1"/>
            <a:r>
              <a:rPr lang="en-US" sz="2400" dirty="0"/>
              <a:t>With Faraday’s discovery of lines of electrical and magnetic force, the need for some conducting medium was glaringly obvious.</a:t>
            </a:r>
          </a:p>
          <a:p>
            <a:pPr lvl="1"/>
            <a:r>
              <a:rPr lang="en-US" sz="2400" dirty="0"/>
              <a:t>Clerk Maxwell’s electric and magnetic wave theory there again was a need for a propagating medium. propagation needs of all electromagnetic waves.</a:t>
            </a:r>
          </a:p>
          <a:p>
            <a:pPr lvl="1"/>
            <a:r>
              <a:rPr lang="en-US" sz="2400" dirty="0"/>
              <a:t>There was a need to establish a frame of reference for the measurement of what is termed </a:t>
            </a:r>
            <a:r>
              <a:rPr lang="en-US" sz="2400" i="1" dirty="0"/>
              <a:t>absolute motion.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819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Contradiction with Galileo's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10850879" cy="442637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Maxwell’s equation assumed that the electromagnetic waves oscillated through an </a:t>
            </a:r>
            <a:r>
              <a:rPr lang="en-US" sz="2400" dirty="0" err="1"/>
              <a:t>aether</a:t>
            </a:r>
            <a:r>
              <a:rPr lang="en-US" sz="2400" dirty="0"/>
              <a:t> medium. However, he was not able to provide an acceptable physical description of this proposed ‘ethereal medium’.</a:t>
            </a:r>
          </a:p>
          <a:p>
            <a:r>
              <a:rPr lang="en-US" sz="2400" u="sng" dirty="0" smtClean="0"/>
              <a:t>Galileo</a:t>
            </a:r>
            <a:r>
              <a:rPr lang="en-US" sz="2400" u="sng" dirty="0"/>
              <a:t>:</a:t>
            </a:r>
            <a:r>
              <a:rPr lang="en-US" sz="2400" dirty="0"/>
              <a:t> Velocity is relative, thus only comparable to another object, or seat from   a different frame of reference. Galileo had two postulates on relativity.</a:t>
            </a:r>
          </a:p>
          <a:p>
            <a:pPr lvl="3"/>
            <a:r>
              <a:rPr lang="en-US" sz="1800" b="1" dirty="0"/>
              <a:t>1.</a:t>
            </a:r>
            <a:r>
              <a:rPr lang="en-US" sz="1800" dirty="0"/>
              <a:t>  All the laws of physics are the same in every inertial frame of     </a:t>
            </a:r>
            <a:r>
              <a:rPr lang="en-US" sz="1800" dirty="0" smtClean="0"/>
              <a:t>reference</a:t>
            </a:r>
            <a:r>
              <a:rPr lang="en-US" sz="1800" dirty="0"/>
              <a:t>.</a:t>
            </a:r>
          </a:p>
          <a:p>
            <a:pPr lvl="3"/>
            <a:r>
              <a:rPr lang="en-US" sz="1800" b="1" dirty="0"/>
              <a:t>2.</a:t>
            </a:r>
            <a:r>
              <a:rPr lang="en-US" sz="1800" dirty="0"/>
              <a:t>  The speed of light is independent of the motion of its source.</a:t>
            </a:r>
          </a:p>
          <a:p>
            <a:r>
              <a:rPr lang="en-US" sz="2400" u="sng" dirty="0" smtClean="0"/>
              <a:t>Maxwell</a:t>
            </a:r>
            <a:r>
              <a:rPr lang="en-US" sz="2400" u="sng" dirty="0"/>
              <a:t>:</a:t>
            </a:r>
            <a:r>
              <a:rPr lang="en-US" sz="2400" dirty="0"/>
              <a:t> Light doesn’t change in any frame of reference, thus has a constant    </a:t>
            </a:r>
            <a:r>
              <a:rPr lang="en-US" sz="2400" dirty="0" smtClean="0"/>
              <a:t>speed</a:t>
            </a:r>
            <a:endParaRPr lang="en-US" sz="2400" dirty="0"/>
          </a:p>
          <a:p>
            <a:r>
              <a:rPr lang="en-US" sz="2400" u="sng" dirty="0" smtClean="0"/>
              <a:t>Einstein</a:t>
            </a:r>
            <a:r>
              <a:rPr lang="en-US" sz="2400" u="sng" dirty="0"/>
              <a:t>:</a:t>
            </a:r>
            <a:r>
              <a:rPr lang="en-US" sz="2400" dirty="0"/>
              <a:t> For Einstein to prove Maxwell’s theory, he must disprove Galileo’s   three postulates of relativity.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4194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48</TotalTime>
  <Words>292</Words>
  <Application>Microsoft Macintosh PowerPoint</Application>
  <PresentationFormat>Widescreen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Calibri Light</vt:lpstr>
      <vt:lpstr>Times New Roman</vt:lpstr>
      <vt:lpstr>Arial</vt:lpstr>
      <vt:lpstr>Celestial</vt:lpstr>
      <vt:lpstr>Development of relativity</vt:lpstr>
      <vt:lpstr>PowerPoint Presentation</vt:lpstr>
      <vt:lpstr>Galileo’s principle of relativity</vt:lpstr>
      <vt:lpstr>summary: he proposed that there was no absolute frame of reference (one which is absolutely stationary) and developed sets of equations to describe both linear and projectile motions. </vt:lpstr>
      <vt:lpstr>Conclusion of maxwell’s equations</vt:lpstr>
      <vt:lpstr>The Aether</vt:lpstr>
      <vt:lpstr>Why was it needed?</vt:lpstr>
      <vt:lpstr>Contradiction with Galileo's principle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relativity</dc:title>
  <dc:creator>Jaahnavi Cheyyur</dc:creator>
  <cp:lastModifiedBy>Jaahnavi Cheyyur</cp:lastModifiedBy>
  <cp:revision>3</cp:revision>
  <dcterms:created xsi:type="dcterms:W3CDTF">2018-07-31T03:08:02Z</dcterms:created>
  <dcterms:modified xsi:type="dcterms:W3CDTF">2018-07-31T03:56:14Z</dcterms:modified>
</cp:coreProperties>
</file>